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64350" cy="915035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85" d="100"/>
          <a:sy n="85" d="100"/>
        </p:scale>
        <p:origin x="-3768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5624D-CABF-4685-B922-B8C830641F0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1064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24F1F-5C01-4003-9178-097AAA2CB9B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6627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0544C-0176-4D25-80B8-A86C4496B40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7266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05C3B-45B9-47AA-A551-D53B08141F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0126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5325D-57BE-4FFC-B509-04526F093A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7317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EB5DA-68DE-41E6-BE81-D0A82B70F11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6766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75A52C-AA48-4846-B408-C7F72443257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2328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547D7-77EF-4768-BB74-7841FA23D67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1506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CBF9C-BDB6-4F7C-BCE4-AFC41BD8174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009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3F480-301A-4632-898C-BB37665C4B1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282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D4396-08C1-4DF3-8919-AAC72E985C6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7198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342900" y="366713"/>
            <a:ext cx="6172200" cy="78009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46C5D-5B95-4114-96EE-F5673F0A81E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4366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3C973A1-5A99-40C1-BE80-12F276355D7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376238" y="1187624"/>
            <a:ext cx="6221114" cy="6463308"/>
            <a:chOff x="376238" y="1187624"/>
            <a:chExt cx="6221114" cy="6463308"/>
          </a:xfrm>
        </p:grpSpPr>
        <p:sp>
          <p:nvSpPr>
            <p:cNvPr id="2050" name="Rectangle 4"/>
            <p:cNvSpPr>
              <a:spLocks noChangeArrowheads="1"/>
            </p:cNvSpPr>
            <p:nvPr/>
          </p:nvSpPr>
          <p:spPr bwMode="auto">
            <a:xfrm>
              <a:off x="376238" y="1187624"/>
              <a:ext cx="6221114" cy="6463308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ctr"/>
              <a:r>
                <a:rPr lang="de-DE" sz="2000" b="1" u="sng" dirty="0" err="1">
                  <a:solidFill>
                    <a:srgbClr val="0000AC"/>
                  </a:solidFill>
                </a:rPr>
                <a:t>Staining</a:t>
              </a:r>
              <a:r>
                <a:rPr lang="de-DE" sz="2000" b="1" u="sng" dirty="0">
                  <a:solidFill>
                    <a:srgbClr val="0000AC"/>
                  </a:solidFill>
                </a:rPr>
                <a:t> </a:t>
              </a:r>
              <a:r>
                <a:rPr lang="de-DE" sz="2000" b="1" u="sng" dirty="0" err="1">
                  <a:solidFill>
                    <a:srgbClr val="0000AC"/>
                  </a:solidFill>
                </a:rPr>
                <a:t>with</a:t>
              </a:r>
              <a:r>
                <a:rPr lang="de-DE" sz="2000" b="1" u="sng" dirty="0">
                  <a:solidFill>
                    <a:srgbClr val="0000AC"/>
                  </a:solidFill>
                </a:rPr>
                <a:t> anti-CD31 </a:t>
              </a:r>
              <a:r>
                <a:rPr lang="de-DE" sz="2000" b="1" u="sng" dirty="0" err="1">
                  <a:solidFill>
                    <a:srgbClr val="0000AC"/>
                  </a:solidFill>
                </a:rPr>
                <a:t>and</a:t>
              </a:r>
              <a:r>
                <a:rPr lang="de-DE" sz="2000" b="1" u="sng" dirty="0">
                  <a:solidFill>
                    <a:srgbClr val="0000AC"/>
                  </a:solidFill>
                </a:rPr>
                <a:t> anti-human Prox-1</a:t>
              </a:r>
              <a:r>
                <a:rPr lang="de-DE" sz="2000" dirty="0"/>
                <a:t> </a:t>
              </a:r>
            </a:p>
            <a:p>
              <a:r>
                <a:rPr lang="de-DE" dirty="0"/>
                <a:t> </a:t>
              </a:r>
            </a:p>
            <a:p>
              <a:pPr algn="just"/>
              <a:r>
                <a:rPr lang="de-DE" sz="1200" dirty="0" err="1"/>
                <a:t>Immunofluorescence</a:t>
              </a:r>
              <a:r>
                <a:rPr lang="de-DE" sz="1200" dirty="0"/>
                <a:t> </a:t>
              </a:r>
              <a:r>
                <a:rPr lang="de-DE" sz="1200" dirty="0" err="1"/>
                <a:t>with</a:t>
              </a:r>
              <a:r>
                <a:rPr lang="de-DE" sz="1200" dirty="0"/>
                <a:t> a </a:t>
              </a:r>
              <a:r>
                <a:rPr lang="de-DE" sz="1200" dirty="0" err="1"/>
                <a:t>frozen</a:t>
              </a:r>
              <a:r>
                <a:rPr lang="de-DE" sz="1200" dirty="0"/>
                <a:t> </a:t>
              </a:r>
              <a:r>
                <a:rPr lang="de-DE" sz="1200" dirty="0" err="1"/>
                <a:t>sections</a:t>
              </a:r>
              <a:r>
                <a:rPr lang="de-DE" sz="1200" dirty="0"/>
                <a:t> </a:t>
              </a:r>
              <a:r>
                <a:rPr lang="de-DE" sz="1200" dirty="0" err="1"/>
                <a:t>of</a:t>
              </a:r>
              <a:r>
                <a:rPr lang="de-DE" sz="1200" dirty="0"/>
                <a:t> a </a:t>
              </a:r>
              <a:r>
                <a:rPr lang="de-DE" sz="1200" dirty="0" err="1"/>
                <a:t>mouse</a:t>
              </a:r>
              <a:r>
                <a:rPr lang="de-DE" sz="1200" dirty="0"/>
                <a:t> </a:t>
              </a:r>
              <a:r>
                <a:rPr lang="de-DE" sz="1200" dirty="0" err="1"/>
                <a:t>embryo</a:t>
              </a:r>
              <a:r>
                <a:rPr lang="de-DE" sz="1200" dirty="0"/>
                <a:t> </a:t>
              </a:r>
              <a:r>
                <a:rPr lang="de-DE" sz="1200" dirty="0" err="1"/>
                <a:t>at</a:t>
              </a:r>
              <a:r>
                <a:rPr lang="de-DE" sz="1200" dirty="0"/>
                <a:t> </a:t>
              </a:r>
              <a:r>
                <a:rPr lang="de-DE" sz="1200" dirty="0" err="1"/>
                <a:t>day</a:t>
              </a:r>
              <a:r>
                <a:rPr lang="de-DE" sz="1200" dirty="0"/>
                <a:t> 13.5 </a:t>
              </a:r>
              <a:r>
                <a:rPr lang="de-DE" sz="1200" dirty="0" err="1"/>
                <a:t>with</a:t>
              </a:r>
              <a:r>
                <a:rPr lang="de-DE" sz="1200" dirty="0"/>
                <a:t> anti-CD31 [</a:t>
              </a:r>
              <a:r>
                <a:rPr lang="de-DE" sz="1200" dirty="0" err="1"/>
                <a:t>green</a:t>
              </a:r>
              <a:r>
                <a:rPr lang="de-DE" sz="1200" dirty="0"/>
                <a:t>] </a:t>
              </a:r>
              <a:r>
                <a:rPr lang="de-DE" sz="1200" dirty="0" err="1"/>
                <a:t>and</a:t>
              </a:r>
              <a:r>
                <a:rPr lang="de-DE" sz="1200" dirty="0"/>
                <a:t> anti-human Prox-1 [</a:t>
              </a:r>
              <a:r>
                <a:rPr lang="de-DE" sz="1200" dirty="0" err="1"/>
                <a:t>red</a:t>
              </a:r>
              <a:r>
                <a:rPr lang="de-DE" sz="1200" dirty="0"/>
                <a:t>] (RT #102-PA32S-RT). </a:t>
              </a:r>
              <a:r>
                <a:rPr lang="de-DE" sz="1200" dirty="0" err="1"/>
                <a:t>It</a:t>
              </a:r>
              <a:r>
                <a:rPr lang="de-DE" sz="1200" dirty="0"/>
                <a:t> </a:t>
              </a:r>
              <a:r>
                <a:rPr lang="de-DE" sz="1200" dirty="0" err="1"/>
                <a:t>shows</a:t>
              </a:r>
              <a:r>
                <a:rPr lang="de-DE" sz="1200" dirty="0"/>
                <a:t> a large </a:t>
              </a:r>
              <a:r>
                <a:rPr lang="de-DE" sz="1200" dirty="0" err="1"/>
                <a:t>lymphatic</a:t>
              </a:r>
              <a:r>
                <a:rPr lang="de-DE" sz="1200" dirty="0"/>
                <a:t> </a:t>
              </a:r>
              <a:r>
                <a:rPr lang="de-DE" sz="1200" dirty="0" err="1"/>
                <a:t>vessel</a:t>
              </a:r>
              <a:r>
                <a:rPr lang="de-DE" sz="1200" dirty="0"/>
                <a:t> (lv), </a:t>
              </a:r>
              <a:r>
                <a:rPr lang="de-DE" sz="1200" dirty="0" err="1"/>
                <a:t>blood</a:t>
              </a:r>
              <a:r>
                <a:rPr lang="de-DE" sz="1200" dirty="0"/>
                <a:t> </a:t>
              </a:r>
              <a:r>
                <a:rPr lang="de-DE" sz="1200" dirty="0" err="1"/>
                <a:t>vessels</a:t>
              </a:r>
              <a:r>
                <a:rPr lang="de-DE" sz="1200" dirty="0"/>
                <a:t> (</a:t>
              </a:r>
              <a:r>
                <a:rPr lang="de-DE" sz="1200" dirty="0" err="1"/>
                <a:t>arrows</a:t>
              </a:r>
              <a:r>
                <a:rPr lang="de-DE" sz="1200" dirty="0"/>
                <a:t>) </a:t>
              </a:r>
              <a:r>
                <a:rPr lang="de-DE" sz="1200" dirty="0" err="1"/>
                <a:t>and</a:t>
              </a:r>
              <a:r>
                <a:rPr lang="de-DE" sz="1200" dirty="0"/>
                <a:t> a </a:t>
              </a:r>
              <a:r>
                <a:rPr lang="de-DE" sz="1200" dirty="0" err="1"/>
                <a:t>sympathetic</a:t>
              </a:r>
              <a:r>
                <a:rPr lang="de-DE" sz="1200" dirty="0"/>
                <a:t> </a:t>
              </a:r>
              <a:r>
                <a:rPr lang="de-DE" sz="1200" dirty="0" err="1"/>
                <a:t>ganglion</a:t>
              </a:r>
              <a:r>
                <a:rPr lang="de-DE" sz="1200" dirty="0"/>
                <a:t> (</a:t>
              </a:r>
              <a:r>
                <a:rPr lang="de-DE" sz="1200" dirty="0" err="1"/>
                <a:t>sg</a:t>
              </a:r>
              <a:r>
                <a:rPr lang="de-DE" sz="1200" dirty="0"/>
                <a:t>) </a:t>
              </a:r>
              <a:r>
                <a:rPr lang="de-DE" sz="1200" dirty="0" err="1"/>
                <a:t>which</a:t>
              </a:r>
              <a:r>
                <a:rPr lang="de-DE" sz="1200" dirty="0"/>
                <a:t> </a:t>
              </a:r>
              <a:r>
                <a:rPr lang="de-DE" sz="1200" dirty="0" err="1"/>
                <a:t>is</a:t>
              </a:r>
              <a:r>
                <a:rPr lang="de-DE" sz="1200" dirty="0"/>
                <a:t> also positiv </a:t>
              </a:r>
              <a:r>
                <a:rPr lang="de-DE" sz="1200" dirty="0" err="1"/>
                <a:t>for</a:t>
              </a:r>
              <a:r>
                <a:rPr lang="de-DE" sz="1200" dirty="0"/>
                <a:t> Prox-1 (</a:t>
              </a:r>
              <a:r>
                <a:rPr lang="de-DE" sz="1200" dirty="0" smtClean="0"/>
                <a:t>Fig.</a:t>
              </a:r>
            </a:p>
            <a:p>
              <a:pPr algn="just"/>
              <a:endParaRPr lang="de-DE" sz="1600" dirty="0"/>
            </a:p>
            <a:p>
              <a:pPr algn="just"/>
              <a:endParaRPr lang="de-DE" sz="1600" dirty="0" smtClean="0"/>
            </a:p>
            <a:p>
              <a:pPr algn="just"/>
              <a:endParaRPr lang="de-DE" sz="1600" dirty="0"/>
            </a:p>
            <a:p>
              <a:pPr algn="just"/>
              <a:endParaRPr lang="de-DE" sz="1600" dirty="0" smtClean="0"/>
            </a:p>
            <a:p>
              <a:pPr algn="just"/>
              <a:endParaRPr lang="de-DE" sz="1600" dirty="0"/>
            </a:p>
            <a:p>
              <a:pPr algn="just"/>
              <a:endParaRPr lang="de-DE" sz="1600" dirty="0" smtClean="0"/>
            </a:p>
            <a:p>
              <a:pPr algn="just"/>
              <a:endParaRPr lang="de-DE" sz="1600" dirty="0"/>
            </a:p>
            <a:p>
              <a:pPr algn="just"/>
              <a:endParaRPr lang="de-DE" sz="1600" dirty="0" smtClean="0"/>
            </a:p>
            <a:p>
              <a:pPr algn="just"/>
              <a:endParaRPr lang="de-DE" sz="1600" dirty="0" smtClean="0"/>
            </a:p>
            <a:p>
              <a:pPr algn="just"/>
              <a:endParaRPr lang="de-DE" sz="1600" dirty="0"/>
            </a:p>
            <a:p>
              <a:pPr algn="just"/>
              <a:endParaRPr lang="de-DE" sz="1600" dirty="0" smtClean="0"/>
            </a:p>
            <a:p>
              <a:pPr algn="just"/>
              <a:endParaRPr lang="de-DE" sz="1600" dirty="0"/>
            </a:p>
            <a:p>
              <a:pPr algn="just"/>
              <a:endParaRPr lang="de-DE" sz="1600" dirty="0" smtClean="0"/>
            </a:p>
            <a:p>
              <a:pPr algn="just"/>
              <a:endParaRPr lang="de-DE" sz="1600" dirty="0"/>
            </a:p>
            <a:p>
              <a:pPr algn="just"/>
              <a:endParaRPr lang="de-DE" sz="1600" dirty="0" smtClean="0"/>
            </a:p>
            <a:p>
              <a:pPr algn="just"/>
              <a:endParaRPr lang="de-DE" sz="1600" dirty="0"/>
            </a:p>
            <a:p>
              <a:pPr algn="just"/>
              <a:endParaRPr lang="de-DE" sz="1600" dirty="0" smtClean="0"/>
            </a:p>
            <a:p>
              <a:pPr algn="just"/>
              <a:endParaRPr lang="de-DE" sz="1600" dirty="0"/>
            </a:p>
            <a:p>
              <a:pPr algn="just"/>
              <a:endParaRPr lang="de-DE" sz="1600" dirty="0" smtClean="0"/>
            </a:p>
            <a:p>
              <a:pPr algn="just"/>
              <a:r>
                <a:rPr lang="de-DE" sz="1200" dirty="0" smtClean="0"/>
                <a:t>The </a:t>
              </a:r>
              <a:r>
                <a:rPr lang="de-DE" sz="1200" dirty="0" err="1" smtClean="0"/>
                <a:t>experiment</a:t>
              </a:r>
              <a:r>
                <a:rPr lang="de-DE" sz="1200" dirty="0" smtClean="0"/>
                <a:t> was </a:t>
              </a:r>
              <a:r>
                <a:rPr lang="de-DE" sz="1200" dirty="0" err="1" smtClean="0"/>
                <a:t>performed</a:t>
              </a:r>
              <a:r>
                <a:rPr lang="de-DE" sz="1200" dirty="0" smtClean="0"/>
                <a:t> </a:t>
              </a:r>
              <a:r>
                <a:rPr lang="de-DE" sz="1200" dirty="0" err="1" smtClean="0"/>
                <a:t>by</a:t>
              </a:r>
              <a:r>
                <a:rPr lang="de-DE" sz="1200" dirty="0" smtClean="0"/>
                <a:t> PD. Dr. Jörg </a:t>
              </a:r>
              <a:r>
                <a:rPr lang="de-DE" sz="1200" dirty="0" err="1" smtClean="0"/>
                <a:t>Wilting</a:t>
              </a:r>
              <a:r>
                <a:rPr lang="de-DE" sz="1200" dirty="0" smtClean="0"/>
                <a:t>, Pädiatrie I, Zentrum für Kinderheilkunde und Jugendmedizin in Göttingen, Germany.</a:t>
              </a:r>
              <a:endParaRPr lang="de-DE" sz="1200" dirty="0"/>
            </a:p>
          </p:txBody>
        </p:sp>
        <p:pic>
          <p:nvPicPr>
            <p:cNvPr id="2051" name="Picture 5" descr="antiProx1-wi_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775" y="3203848"/>
              <a:ext cx="3417888" cy="3768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uppieren 3"/>
          <p:cNvGrpSpPr/>
          <p:nvPr/>
        </p:nvGrpSpPr>
        <p:grpSpPr>
          <a:xfrm>
            <a:off x="27175" y="113401"/>
            <a:ext cx="6570177" cy="8859773"/>
            <a:chOff x="27175" y="113401"/>
            <a:chExt cx="6570177" cy="8859773"/>
          </a:xfrm>
        </p:grpSpPr>
        <p:grpSp>
          <p:nvGrpSpPr>
            <p:cNvPr id="5" name="Gruppieren 4"/>
            <p:cNvGrpSpPr/>
            <p:nvPr/>
          </p:nvGrpSpPr>
          <p:grpSpPr>
            <a:xfrm>
              <a:off x="180014" y="113401"/>
              <a:ext cx="6417338" cy="680151"/>
              <a:chOff x="180014" y="113401"/>
              <a:chExt cx="6417338" cy="680151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260648" y="790575"/>
                <a:ext cx="63367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5304" y="113401"/>
                <a:ext cx="412174" cy="650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180014" y="485775"/>
                <a:ext cx="151951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175" y="8726953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549275" y="369888"/>
            <a:ext cx="5903913" cy="7670800"/>
          </a:xfrm>
          <a:prstGeom prst="rect">
            <a:avLst/>
          </a:prstGeom>
          <a:solidFill>
            <a:srgbClr val="F6F6F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de-DE" sz="2000" b="1" u="sng">
                <a:solidFill>
                  <a:srgbClr val="0000AC"/>
                </a:solidFill>
              </a:rPr>
              <a:t>Staining with anti-CD31 and anti-human Prox-1</a:t>
            </a:r>
            <a:r>
              <a:rPr lang="de-DE" sz="2000"/>
              <a:t> </a:t>
            </a:r>
          </a:p>
          <a:p>
            <a:r>
              <a:rPr lang="de-DE"/>
              <a:t> </a:t>
            </a:r>
          </a:p>
          <a:p>
            <a:pPr algn="just"/>
            <a:r>
              <a:rPr lang="de-DE" sz="1600"/>
              <a:t>Immunofluorescence with a frozen sections of a lymphangiom with anti-CD31 [green] and anti-human Prox-1 [red] (RT #102-PA30S-RT). </a:t>
            </a:r>
          </a:p>
          <a:p>
            <a:pPr algn="just"/>
            <a:r>
              <a:rPr lang="de-DE" sz="23700"/>
              <a:t> </a:t>
            </a:r>
          </a:p>
          <a:p>
            <a:pPr algn="just"/>
            <a:endParaRPr lang="de-DE"/>
          </a:p>
          <a:p>
            <a:pPr algn="just"/>
            <a:endParaRPr lang="de-DE"/>
          </a:p>
          <a:p>
            <a:pPr algn="just"/>
            <a:endParaRPr lang="de-DE"/>
          </a:p>
          <a:p>
            <a:pPr algn="just"/>
            <a:endParaRPr lang="de-DE"/>
          </a:p>
          <a:p>
            <a:pPr algn="just"/>
            <a:endParaRPr lang="de-DE"/>
          </a:p>
          <a:p>
            <a:pPr algn="just"/>
            <a:r>
              <a:rPr lang="de-DE"/>
              <a:t>                         </a:t>
            </a:r>
          </a:p>
          <a:p>
            <a:pPr algn="just"/>
            <a:endParaRPr lang="de-DE"/>
          </a:p>
          <a:p>
            <a:pPr algn="just"/>
            <a:r>
              <a:rPr lang="de-DE"/>
              <a:t>                                                                         </a:t>
            </a:r>
          </a:p>
          <a:p>
            <a:pPr algn="just">
              <a:spcBef>
                <a:spcPct val="50000"/>
              </a:spcBef>
            </a:pPr>
            <a:r>
              <a:rPr lang="de-DE" sz="1200"/>
              <a:t>The experiment was performed by PD. Dr. Jörg Wilting, Pädiatrie I, Zentrum für Kinderheilkunde und Jugendmedizin in Göttingen, Germany.</a:t>
            </a:r>
          </a:p>
        </p:txBody>
      </p:sp>
      <p:pic>
        <p:nvPicPr>
          <p:cNvPr id="3075" name="Picture 4" descr="Prox1-CD31-LEC-HUVEC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4675" y="2124075"/>
            <a:ext cx="3200400" cy="4824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Office PowerPoint</Application>
  <PresentationFormat>Bildschirmpräsentation (4:3)</PresentationFormat>
  <Paragraphs>38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Standarddesign</vt:lpstr>
      <vt:lpstr>PowerPoint-Präsentation</vt:lpstr>
      <vt:lpstr>PowerPoint-Präsentation</vt:lpstr>
    </vt:vector>
  </TitlesOfParts>
  <Company>ReliaTech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BB</dc:creator>
  <cp:lastModifiedBy>Bernhard</cp:lastModifiedBy>
  <cp:revision>6</cp:revision>
  <dcterms:created xsi:type="dcterms:W3CDTF">2005-08-12T08:50:21Z</dcterms:created>
  <dcterms:modified xsi:type="dcterms:W3CDTF">2015-03-24T11:26:46Z</dcterms:modified>
</cp:coreProperties>
</file>